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848f3b0f8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848f3b0f8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848f3b0f8b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848f3b0f8b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848f3b0f8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848f3b0f8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848f3b0f8b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848f3b0f8b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848f3b0f8b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848f3b0f8b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848f3b0f8b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848f3b0f8b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848f3b0f8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848f3b0f8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848f3b0f8b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848f3b0f8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848f3b0f8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848f3b0f8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7ca92d3c4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7ca92d3c4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848f3b0f8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848f3b0f8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848f3b0f8b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848f3b0f8b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848f3b0f8b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848f3b0f8b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848f3b0f8b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848f3b0f8b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16200" y="744575"/>
            <a:ext cx="47199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Super Intelligence</a:t>
            </a:r>
            <a:endParaRPr/>
          </a:p>
        </p:txBody>
      </p:sp>
      <p:sp>
        <p:nvSpPr>
          <p:cNvPr id="55" name="Google Shape;55;p13"/>
          <p:cNvSpPr txBox="1"/>
          <p:nvPr>
            <p:ph idx="1" type="subTitle"/>
          </p:nvPr>
        </p:nvSpPr>
        <p:spPr>
          <a:xfrm>
            <a:off x="0" y="2834125"/>
            <a:ext cx="4719900" cy="2309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accent4"/>
                </a:solidFill>
              </a:rPr>
              <a:t>How smart can it get?</a:t>
            </a:r>
            <a:endParaRPr>
              <a:solidFill>
                <a:schemeClr val="accent4"/>
              </a:solidFill>
            </a:endParaRPr>
          </a:p>
        </p:txBody>
      </p:sp>
      <p:pic>
        <p:nvPicPr>
          <p:cNvPr id="56" name="Google Shape;56;p13"/>
          <p:cNvPicPr preferRelativeResize="0"/>
          <p:nvPr/>
        </p:nvPicPr>
        <p:blipFill rotWithShape="1">
          <a:blip r:embed="rId3">
            <a:alphaModFix/>
          </a:blip>
          <a:srcRect b="0" l="6717" r="7268" t="0"/>
          <a:stretch/>
        </p:blipFill>
        <p:spPr>
          <a:xfrm>
            <a:off x="4719746" y="0"/>
            <a:ext cx="4424253" cy="5143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Polymorphic</a:t>
            </a:r>
            <a:endParaRPr/>
          </a:p>
        </p:txBody>
      </p:sp>
      <p:sp>
        <p:nvSpPr>
          <p:cNvPr id="118" name="Google Shape;118;p22"/>
          <p:cNvSpPr txBox="1"/>
          <p:nvPr>
            <p:ph idx="1" type="body"/>
          </p:nvPr>
        </p:nvSpPr>
        <p:spPr>
          <a:xfrm>
            <a:off x="0" y="1152475"/>
            <a:ext cx="52347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capability of advanced AI to dynamically adapt by altering both its hardware and software configurations, such as model-switching, API connections, and hardware acquisition.</a:t>
            </a:r>
            <a:endParaRPr/>
          </a:p>
          <a:p>
            <a:pPr indent="-317500" lvl="0" marL="457200" rtl="0" algn="l">
              <a:spcBef>
                <a:spcPts val="1200"/>
              </a:spcBef>
              <a:spcAft>
                <a:spcPts val="0"/>
              </a:spcAft>
              <a:buSzPts val="1400"/>
              <a:buChar char="-"/>
            </a:pPr>
            <a:r>
              <a:rPr b="1" lang="en">
                <a:solidFill>
                  <a:schemeClr val="accent4"/>
                </a:solidFill>
              </a:rPr>
              <a:t>Model-Switching:</a:t>
            </a:r>
            <a:r>
              <a:rPr lang="en"/>
              <a:t> Can substitute one neural network model for another.</a:t>
            </a:r>
            <a:endParaRPr/>
          </a:p>
          <a:p>
            <a:pPr indent="-317500" lvl="0" marL="457200" rtl="0" algn="l">
              <a:spcBef>
                <a:spcPts val="0"/>
              </a:spcBef>
              <a:spcAft>
                <a:spcPts val="0"/>
              </a:spcAft>
              <a:buSzPts val="1400"/>
              <a:buChar char="-"/>
            </a:pPr>
            <a:r>
              <a:rPr b="1" lang="en">
                <a:solidFill>
                  <a:schemeClr val="accent4"/>
                </a:solidFill>
              </a:rPr>
              <a:t>API Flexibility: </a:t>
            </a:r>
            <a:r>
              <a:rPr lang="en"/>
              <a:t>Ability to integrate with various external services.</a:t>
            </a:r>
            <a:endParaRPr/>
          </a:p>
          <a:p>
            <a:pPr indent="-317500" lvl="0" marL="457200" rtl="0" algn="l">
              <a:spcBef>
                <a:spcPts val="0"/>
              </a:spcBef>
              <a:spcAft>
                <a:spcPts val="0"/>
              </a:spcAft>
              <a:buSzPts val="1400"/>
              <a:buChar char="-"/>
            </a:pPr>
            <a:r>
              <a:rPr b="1" lang="en">
                <a:solidFill>
                  <a:schemeClr val="accent4"/>
                </a:solidFill>
              </a:rPr>
              <a:t>Hardware Adaptability:</a:t>
            </a:r>
            <a:r>
              <a:rPr lang="en"/>
              <a:t> Can potentially utilize different hardware assets.</a:t>
            </a:r>
            <a:endParaRPr/>
          </a:p>
          <a:p>
            <a:pPr indent="-317500" lvl="0" marL="457200" rtl="0" algn="l">
              <a:spcBef>
                <a:spcPts val="0"/>
              </a:spcBef>
              <a:spcAft>
                <a:spcPts val="0"/>
              </a:spcAft>
              <a:buSzPts val="1400"/>
              <a:buChar char="-"/>
            </a:pPr>
            <a:r>
              <a:rPr b="1" lang="en">
                <a:solidFill>
                  <a:schemeClr val="accent4"/>
                </a:solidFill>
              </a:rPr>
              <a:t>Software Plasticity: </a:t>
            </a:r>
            <a:r>
              <a:rPr lang="en"/>
              <a:t>Can modify and copy software as needed.</a:t>
            </a:r>
            <a:endParaRPr/>
          </a:p>
          <a:p>
            <a:pPr indent="-317500" lvl="0" marL="457200" rtl="0" algn="l">
              <a:spcBef>
                <a:spcPts val="0"/>
              </a:spcBef>
              <a:spcAft>
                <a:spcPts val="0"/>
              </a:spcAft>
              <a:buSzPts val="1400"/>
              <a:buChar char="-"/>
            </a:pPr>
            <a:r>
              <a:rPr b="1" lang="en">
                <a:solidFill>
                  <a:schemeClr val="accent4"/>
                </a:solidFill>
              </a:rPr>
              <a:t>Resource Acquisition:</a:t>
            </a:r>
            <a:r>
              <a:rPr lang="en"/>
              <a:t> Can extend its reach by connecting to or seizing additional resources.</a:t>
            </a:r>
            <a:endParaRPr/>
          </a:p>
        </p:txBody>
      </p:sp>
      <p:pic>
        <p:nvPicPr>
          <p:cNvPr id="119" name="Google Shape;119;p22"/>
          <p:cNvPicPr preferRelativeResize="0"/>
          <p:nvPr/>
        </p:nvPicPr>
        <p:blipFill rotWithShape="1">
          <a:blip r:embed="rId3">
            <a:alphaModFix/>
          </a:blip>
          <a:srcRect b="50000" l="0" r="50357" t="0"/>
          <a:stretch/>
        </p:blipFill>
        <p:spPr>
          <a:xfrm>
            <a:off x="5296400" y="0"/>
            <a:ext cx="3847602" cy="51435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Optimal Intelligence</a:t>
            </a:r>
            <a:endParaRPr/>
          </a:p>
        </p:txBody>
      </p:sp>
      <p:sp>
        <p:nvSpPr>
          <p:cNvPr id="125" name="Google Shape;125;p23"/>
          <p:cNvSpPr txBox="1"/>
          <p:nvPr>
            <p:ph idx="1" type="body"/>
          </p:nvPr>
        </p:nvSpPr>
        <p:spPr>
          <a:xfrm>
            <a:off x="0" y="1152475"/>
            <a:ext cx="5234700" cy="3990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Optimal intelligence refers to the balance between increasing AI capabilities (model size, training data, hardware requirements) and the complexity of the problem space. It suggests that increasing intelligence is not always advantageous, and efficiency must be optimized.</a:t>
            </a:r>
            <a:endParaRPr/>
          </a:p>
          <a:p>
            <a:pPr indent="-317500" lvl="0" marL="457200" rtl="0" algn="l">
              <a:spcBef>
                <a:spcPts val="1200"/>
              </a:spcBef>
              <a:spcAft>
                <a:spcPts val="0"/>
              </a:spcAft>
              <a:buSzPts val="1400"/>
              <a:buChar char="-"/>
            </a:pPr>
            <a:r>
              <a:rPr b="1" lang="en">
                <a:solidFill>
                  <a:schemeClr val="accent4"/>
                </a:solidFill>
              </a:rPr>
              <a:t>Model Size: </a:t>
            </a:r>
            <a:r>
              <a:rPr lang="en"/>
              <a:t>Larger models can solve complex problems but require more resources.</a:t>
            </a:r>
            <a:endParaRPr/>
          </a:p>
          <a:p>
            <a:pPr indent="-317500" lvl="0" marL="457200" rtl="0" algn="l">
              <a:spcBef>
                <a:spcPts val="0"/>
              </a:spcBef>
              <a:spcAft>
                <a:spcPts val="0"/>
              </a:spcAft>
              <a:buSzPts val="1400"/>
              <a:buChar char="-"/>
            </a:pPr>
            <a:r>
              <a:rPr b="1" lang="en">
                <a:solidFill>
                  <a:schemeClr val="accent4"/>
                </a:solidFill>
              </a:rPr>
              <a:t>Training Data: </a:t>
            </a:r>
            <a:r>
              <a:rPr lang="en"/>
              <a:t>More data can improve accuracy but increases computational demands.</a:t>
            </a:r>
            <a:endParaRPr/>
          </a:p>
          <a:p>
            <a:pPr indent="-317500" lvl="0" marL="457200" rtl="0" algn="l">
              <a:spcBef>
                <a:spcPts val="0"/>
              </a:spcBef>
              <a:spcAft>
                <a:spcPts val="0"/>
              </a:spcAft>
              <a:buSzPts val="1400"/>
              <a:buChar char="-"/>
            </a:pPr>
            <a:r>
              <a:rPr b="1" lang="en">
                <a:solidFill>
                  <a:schemeClr val="accent4"/>
                </a:solidFill>
              </a:rPr>
              <a:t>Hardware Requirements: </a:t>
            </a:r>
            <a:r>
              <a:rPr lang="en"/>
              <a:t>Advanced hardware can boost performance but raises costs.</a:t>
            </a:r>
            <a:endParaRPr/>
          </a:p>
          <a:p>
            <a:pPr indent="-317500" lvl="0" marL="457200" rtl="0" algn="l">
              <a:spcBef>
                <a:spcPts val="0"/>
              </a:spcBef>
              <a:spcAft>
                <a:spcPts val="0"/>
              </a:spcAft>
              <a:buSzPts val="1400"/>
              <a:buChar char="-"/>
            </a:pPr>
            <a:r>
              <a:rPr b="1" lang="en">
                <a:solidFill>
                  <a:schemeClr val="accent4"/>
                </a:solidFill>
              </a:rPr>
              <a:t>Problem Complexity:</a:t>
            </a:r>
            <a:r>
              <a:rPr lang="en"/>
              <a:t> Some problems may not require high-level AI, making simpler models more efficient.</a:t>
            </a:r>
            <a:endParaRPr/>
          </a:p>
          <a:p>
            <a:pPr indent="-317500" lvl="0" marL="457200" rtl="0" algn="l">
              <a:spcBef>
                <a:spcPts val="0"/>
              </a:spcBef>
              <a:spcAft>
                <a:spcPts val="0"/>
              </a:spcAft>
              <a:buSzPts val="1400"/>
              <a:buChar char="-"/>
            </a:pPr>
            <a:r>
              <a:rPr b="1" lang="en">
                <a:solidFill>
                  <a:schemeClr val="accent4"/>
                </a:solidFill>
              </a:rPr>
              <a:t>Efficiency Optimization:</a:t>
            </a:r>
            <a:r>
              <a:rPr lang="en"/>
              <a:t> The goal is to find the sweet spot where AI capabilities meet problem requirements with minimal resource usage.</a:t>
            </a:r>
            <a:endParaRPr/>
          </a:p>
        </p:txBody>
      </p:sp>
      <p:pic>
        <p:nvPicPr>
          <p:cNvPr id="126" name="Google Shape;126;p23"/>
          <p:cNvPicPr preferRelativeResize="0"/>
          <p:nvPr/>
        </p:nvPicPr>
        <p:blipFill rotWithShape="1">
          <a:blip r:embed="rId3">
            <a:alphaModFix/>
          </a:blip>
          <a:srcRect b="0" l="0" r="49974" t="50000"/>
          <a:stretch/>
        </p:blipFill>
        <p:spPr>
          <a:xfrm>
            <a:off x="5266750" y="0"/>
            <a:ext cx="3877250" cy="51435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Darwinian Selection</a:t>
            </a:r>
            <a:endParaRPr/>
          </a:p>
        </p:txBody>
      </p:sp>
      <p:sp>
        <p:nvSpPr>
          <p:cNvPr id="132" name="Google Shape;132;p24"/>
          <p:cNvSpPr txBox="1"/>
          <p:nvPr>
            <p:ph idx="1" type="body"/>
          </p:nvPr>
        </p:nvSpPr>
        <p:spPr>
          <a:xfrm>
            <a:off x="0" y="1152475"/>
            <a:ext cx="5234700" cy="3990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Darwinian selection, or "survival of the fittest", can be applied to AI. In this context, fitness is measured by a combination of accuracy, speed, complexity, sophistication, and efficiency. Other factors like aggressiveness, desire to metastasize, or apparent usefulness to humans may also be considered.</a:t>
            </a:r>
            <a:endParaRPr/>
          </a:p>
          <a:p>
            <a:pPr indent="-317500" lvl="0" marL="457200" rtl="0" algn="l">
              <a:spcBef>
                <a:spcPts val="1200"/>
              </a:spcBef>
              <a:spcAft>
                <a:spcPts val="0"/>
              </a:spcAft>
              <a:buSzPts val="1400"/>
              <a:buChar char="-"/>
            </a:pPr>
            <a:r>
              <a:rPr b="1" lang="en">
                <a:solidFill>
                  <a:schemeClr val="accent4"/>
                </a:solidFill>
              </a:rPr>
              <a:t>Accuracy:</a:t>
            </a:r>
            <a:r>
              <a:rPr lang="en"/>
              <a:t> The ability of an AI to produce correct, useful, and </a:t>
            </a:r>
            <a:r>
              <a:rPr lang="en"/>
              <a:t>functional</a:t>
            </a:r>
            <a:r>
              <a:rPr lang="en"/>
              <a:t> results.</a:t>
            </a:r>
            <a:endParaRPr/>
          </a:p>
          <a:p>
            <a:pPr indent="-317500" lvl="0" marL="457200" rtl="0" algn="l">
              <a:spcBef>
                <a:spcPts val="0"/>
              </a:spcBef>
              <a:spcAft>
                <a:spcPts val="0"/>
              </a:spcAft>
              <a:buSzPts val="1400"/>
              <a:buChar char="-"/>
            </a:pPr>
            <a:r>
              <a:rPr b="1" lang="en">
                <a:solidFill>
                  <a:schemeClr val="accent4"/>
                </a:solidFill>
              </a:rPr>
              <a:t>Speed:</a:t>
            </a:r>
            <a:r>
              <a:rPr lang="en"/>
              <a:t> How quickly an AI can process information and make decisions.</a:t>
            </a:r>
            <a:endParaRPr/>
          </a:p>
          <a:p>
            <a:pPr indent="-317500" lvl="0" marL="457200" rtl="0" algn="l">
              <a:spcBef>
                <a:spcPts val="0"/>
              </a:spcBef>
              <a:spcAft>
                <a:spcPts val="0"/>
              </a:spcAft>
              <a:buSzPts val="1400"/>
              <a:buChar char="-"/>
            </a:pPr>
            <a:r>
              <a:rPr b="1" lang="en">
                <a:solidFill>
                  <a:schemeClr val="accent4"/>
                </a:solidFill>
              </a:rPr>
              <a:t>Complexity:</a:t>
            </a:r>
            <a:r>
              <a:rPr lang="en"/>
              <a:t> The sophistication of an AI's algorithms and models. Maximum problem space capability.</a:t>
            </a:r>
            <a:endParaRPr/>
          </a:p>
          <a:p>
            <a:pPr indent="-317500" lvl="0" marL="457200" rtl="0" algn="l">
              <a:spcBef>
                <a:spcPts val="0"/>
              </a:spcBef>
              <a:spcAft>
                <a:spcPts val="0"/>
              </a:spcAft>
              <a:buSzPts val="1400"/>
              <a:buChar char="-"/>
            </a:pPr>
            <a:r>
              <a:rPr b="1" lang="en">
                <a:solidFill>
                  <a:schemeClr val="accent4"/>
                </a:solidFill>
              </a:rPr>
              <a:t>Efficiency: </a:t>
            </a:r>
            <a:r>
              <a:rPr lang="en"/>
              <a:t>The ratio of an AI's output to the resources it consumes.</a:t>
            </a:r>
            <a:endParaRPr/>
          </a:p>
          <a:p>
            <a:pPr indent="-317500" lvl="0" marL="457200" rtl="0" algn="l">
              <a:spcBef>
                <a:spcPts val="0"/>
              </a:spcBef>
              <a:spcAft>
                <a:spcPts val="0"/>
              </a:spcAft>
              <a:buSzPts val="1400"/>
              <a:buChar char="-"/>
            </a:pPr>
            <a:r>
              <a:rPr b="1" lang="en">
                <a:solidFill>
                  <a:schemeClr val="accent4"/>
                </a:solidFill>
              </a:rPr>
              <a:t>Aggressiveness/Usefulness:</a:t>
            </a:r>
            <a:r>
              <a:rPr lang="en"/>
              <a:t> These factors can influence an AI's survival in a competitive environment.</a:t>
            </a:r>
            <a:endParaRPr/>
          </a:p>
          <a:p>
            <a:pPr indent="0" lvl="0" marL="0" rtl="0" algn="l">
              <a:spcBef>
                <a:spcPts val="1200"/>
              </a:spcBef>
              <a:spcAft>
                <a:spcPts val="1200"/>
              </a:spcAft>
              <a:buNone/>
            </a:pPr>
            <a:r>
              <a:t/>
            </a:r>
            <a:endParaRPr/>
          </a:p>
        </p:txBody>
      </p:sp>
      <p:pic>
        <p:nvPicPr>
          <p:cNvPr id="133" name="Google Shape;133;p24"/>
          <p:cNvPicPr preferRelativeResize="0"/>
          <p:nvPr/>
        </p:nvPicPr>
        <p:blipFill rotWithShape="1">
          <a:blip r:embed="rId3">
            <a:alphaModFix/>
          </a:blip>
          <a:srcRect b="0" l="0" r="50142" t="50000"/>
          <a:stretch/>
        </p:blipFill>
        <p:spPr>
          <a:xfrm>
            <a:off x="5279750" y="0"/>
            <a:ext cx="3864251" cy="5143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Speed Chess</a:t>
            </a:r>
            <a:endParaRPr/>
          </a:p>
        </p:txBody>
      </p:sp>
      <p:sp>
        <p:nvSpPr>
          <p:cNvPr id="139" name="Google Shape;139;p25"/>
          <p:cNvSpPr txBox="1"/>
          <p:nvPr>
            <p:ph idx="1" type="body"/>
          </p:nvPr>
        </p:nvSpPr>
        <p:spPr>
          <a:xfrm>
            <a:off x="0" y="1152475"/>
            <a:ext cx="52347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Speed chess is a variant of chess where players have to make quick decisions. The strategy is not about making perfect moves, but about making decisions that are fractionally better than your opponent's. Speed is more important than perfection.</a:t>
            </a:r>
            <a:endParaRPr/>
          </a:p>
          <a:p>
            <a:pPr indent="-317500" lvl="0" marL="457200" rtl="0" algn="l">
              <a:spcBef>
                <a:spcPts val="1200"/>
              </a:spcBef>
              <a:spcAft>
                <a:spcPts val="0"/>
              </a:spcAft>
              <a:buSzPts val="1400"/>
              <a:buChar char="-"/>
            </a:pPr>
            <a:r>
              <a:rPr b="1" lang="en">
                <a:solidFill>
                  <a:schemeClr val="accent4"/>
                </a:solidFill>
              </a:rPr>
              <a:t>Quick Decisions: </a:t>
            </a:r>
            <a:r>
              <a:rPr lang="en"/>
              <a:t>The need to make moves within a short time frame.</a:t>
            </a:r>
            <a:endParaRPr/>
          </a:p>
          <a:p>
            <a:pPr indent="-317500" lvl="0" marL="457200" rtl="0" algn="l">
              <a:spcBef>
                <a:spcPts val="0"/>
              </a:spcBef>
              <a:spcAft>
                <a:spcPts val="0"/>
              </a:spcAft>
              <a:buSzPts val="1400"/>
              <a:buChar char="-"/>
            </a:pPr>
            <a:r>
              <a:rPr b="1" lang="en">
                <a:solidFill>
                  <a:schemeClr val="accent4"/>
                </a:solidFill>
              </a:rPr>
              <a:t>Fractionally Better Moves: </a:t>
            </a:r>
            <a:r>
              <a:rPr lang="en"/>
              <a:t>The goal is not perfection, but outperforming the opponent.</a:t>
            </a:r>
            <a:endParaRPr/>
          </a:p>
          <a:p>
            <a:pPr indent="-317500" lvl="0" marL="457200" rtl="0" algn="l">
              <a:spcBef>
                <a:spcPts val="0"/>
              </a:spcBef>
              <a:spcAft>
                <a:spcPts val="0"/>
              </a:spcAft>
              <a:buSzPts val="1400"/>
              <a:buChar char="-"/>
            </a:pPr>
            <a:r>
              <a:rPr b="1" lang="en">
                <a:solidFill>
                  <a:schemeClr val="accent4"/>
                </a:solidFill>
              </a:rPr>
              <a:t>Speed Over Perfection: </a:t>
            </a:r>
            <a:r>
              <a:rPr lang="en"/>
              <a:t>Fast, good-enough decisions are more valuable than slow, perfect ones.</a:t>
            </a:r>
            <a:endParaRPr/>
          </a:p>
          <a:p>
            <a:pPr indent="-317500" lvl="0" marL="457200" rtl="0" algn="l">
              <a:spcBef>
                <a:spcPts val="0"/>
              </a:spcBef>
              <a:spcAft>
                <a:spcPts val="0"/>
              </a:spcAft>
              <a:buSzPts val="1400"/>
              <a:buChar char="-"/>
            </a:pPr>
            <a:r>
              <a:rPr b="1" lang="en">
                <a:solidFill>
                  <a:schemeClr val="accent4"/>
                </a:solidFill>
              </a:rPr>
              <a:t>Time Management:</a:t>
            </a:r>
            <a:r>
              <a:rPr lang="en"/>
              <a:t> Effective use of the limited time is crucial.</a:t>
            </a:r>
            <a:endParaRPr/>
          </a:p>
          <a:p>
            <a:pPr indent="-317500" lvl="0" marL="457200" rtl="0" algn="l">
              <a:spcBef>
                <a:spcPts val="0"/>
              </a:spcBef>
              <a:spcAft>
                <a:spcPts val="0"/>
              </a:spcAft>
              <a:buSzPts val="1400"/>
              <a:buChar char="-"/>
            </a:pPr>
            <a:r>
              <a:rPr b="1" lang="en">
                <a:solidFill>
                  <a:schemeClr val="accent4"/>
                </a:solidFill>
              </a:rPr>
              <a:t>Adaptability: </a:t>
            </a:r>
            <a:r>
              <a:rPr lang="en"/>
              <a:t>Ability to quickly adjust strategy based on the opponent's moves.</a:t>
            </a:r>
            <a:endParaRPr/>
          </a:p>
        </p:txBody>
      </p:sp>
      <p:pic>
        <p:nvPicPr>
          <p:cNvPr id="140" name="Google Shape;140;p25"/>
          <p:cNvPicPr preferRelativeResize="0"/>
          <p:nvPr/>
        </p:nvPicPr>
        <p:blipFill rotWithShape="1">
          <a:blip r:embed="rId3">
            <a:alphaModFix/>
          </a:blip>
          <a:srcRect b="50000" l="0" r="50000" t="0"/>
          <a:stretch/>
        </p:blipFill>
        <p:spPr>
          <a:xfrm>
            <a:off x="5268895" y="0"/>
            <a:ext cx="3875106" cy="514337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Conclusion</a:t>
            </a:r>
            <a:endParaRPr/>
          </a:p>
        </p:txBody>
      </p:sp>
      <p:sp>
        <p:nvSpPr>
          <p:cNvPr id="146" name="Google Shape;146;p26"/>
          <p:cNvSpPr txBox="1"/>
          <p:nvPr>
            <p:ph idx="2" type="body"/>
          </p:nvPr>
        </p:nvSpPr>
        <p:spPr>
          <a:xfrm>
            <a:off x="4572000" y="0"/>
            <a:ext cx="4572000" cy="51435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Maximum calculation speed extremely high, esp with quantum computing</a:t>
            </a:r>
            <a:endParaRPr/>
          </a:p>
          <a:p>
            <a:pPr indent="-342900" lvl="0" marL="457200" rtl="0" algn="l">
              <a:spcBef>
                <a:spcPts val="0"/>
              </a:spcBef>
              <a:spcAft>
                <a:spcPts val="0"/>
              </a:spcAft>
              <a:buSzPts val="1800"/>
              <a:buChar char="-"/>
            </a:pPr>
            <a:r>
              <a:rPr lang="en"/>
              <a:t>Lots of factors contributing to intelligence, include speed, size, and efficiency</a:t>
            </a:r>
            <a:endParaRPr/>
          </a:p>
          <a:p>
            <a:pPr indent="-342900" lvl="0" marL="457200" rtl="0" algn="l">
              <a:spcBef>
                <a:spcPts val="0"/>
              </a:spcBef>
              <a:spcAft>
                <a:spcPts val="0"/>
              </a:spcAft>
              <a:buSzPts val="1800"/>
              <a:buChar char="-"/>
            </a:pPr>
            <a:r>
              <a:rPr lang="en"/>
              <a:t>Diminishing returns and race conditions strongly incentivize smaller models that are “good enough”</a:t>
            </a:r>
            <a:endParaRPr/>
          </a:p>
        </p:txBody>
      </p:sp>
      <p:sp>
        <p:nvSpPr>
          <p:cNvPr id="147" name="Google Shape;147;p26"/>
          <p:cNvSpPr txBox="1"/>
          <p:nvPr>
            <p:ph idx="1" type="subTitle"/>
          </p:nvPr>
        </p:nvSpPr>
        <p:spPr>
          <a:xfrm>
            <a:off x="32550" y="2803075"/>
            <a:ext cx="4440300" cy="1235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accent4"/>
                </a:solidFill>
              </a:rPr>
              <a:t>Machines can get really dang smart, with one gigantic asterisk.</a:t>
            </a:r>
            <a:endParaRPr>
              <a:solidFill>
                <a:schemeClr val="accent4"/>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Landauer Limit</a:t>
            </a:r>
            <a:endParaRPr/>
          </a:p>
        </p:txBody>
      </p:sp>
      <p:sp>
        <p:nvSpPr>
          <p:cNvPr id="62" name="Google Shape;62;p14"/>
          <p:cNvSpPr txBox="1"/>
          <p:nvPr>
            <p:ph idx="1" type="body"/>
          </p:nvPr>
        </p:nvSpPr>
        <p:spPr>
          <a:xfrm>
            <a:off x="0" y="1152475"/>
            <a:ext cx="53100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Landauer Limit is a theoretical lower limit on the energy consumption of computation. It is named after Rolf Landauer, who postulated that a certain minimum amount of energy is required per bit of data that is erased or reset.</a:t>
            </a:r>
            <a:endParaRPr/>
          </a:p>
          <a:p>
            <a:pPr indent="-317500" lvl="0" marL="457200" rtl="0" algn="l">
              <a:spcBef>
                <a:spcPts val="1200"/>
              </a:spcBef>
              <a:spcAft>
                <a:spcPts val="0"/>
              </a:spcAft>
              <a:buSzPts val="1400"/>
              <a:buChar char="-"/>
            </a:pPr>
            <a:r>
              <a:rPr b="1" lang="en">
                <a:solidFill>
                  <a:schemeClr val="accent4"/>
                </a:solidFill>
              </a:rPr>
              <a:t>Definition:</a:t>
            </a:r>
            <a:r>
              <a:rPr lang="en"/>
              <a:t> The minimum possible amount of energy required to erase one bit of information.</a:t>
            </a:r>
            <a:endParaRPr/>
          </a:p>
          <a:p>
            <a:pPr indent="-317500" lvl="0" marL="457200" rtl="0" algn="l">
              <a:spcBef>
                <a:spcPts val="0"/>
              </a:spcBef>
              <a:spcAft>
                <a:spcPts val="0"/>
              </a:spcAft>
              <a:buSzPts val="1400"/>
              <a:buChar char="-"/>
            </a:pPr>
            <a:r>
              <a:rPr b="1" lang="en">
                <a:solidFill>
                  <a:schemeClr val="accent4"/>
                </a:solidFill>
              </a:rPr>
              <a:t>Energy Requirement:</a:t>
            </a:r>
            <a:r>
              <a:rPr lang="en"/>
              <a:t> Approximately 2.85 x 10^-21 joules per bit at room temperature.</a:t>
            </a:r>
            <a:endParaRPr/>
          </a:p>
          <a:p>
            <a:pPr indent="-317500" lvl="0" marL="457200" rtl="0" algn="l">
              <a:spcBef>
                <a:spcPts val="0"/>
              </a:spcBef>
              <a:spcAft>
                <a:spcPts val="0"/>
              </a:spcAft>
              <a:buSzPts val="1400"/>
              <a:buChar char="-"/>
            </a:pPr>
            <a:r>
              <a:rPr b="1" lang="en">
                <a:solidFill>
                  <a:schemeClr val="accent4"/>
                </a:solidFill>
              </a:rPr>
              <a:t>Basis:</a:t>
            </a:r>
            <a:r>
              <a:rPr lang="en"/>
              <a:t> Second law of thermodynamics, specifically the principle of entropy increase.</a:t>
            </a:r>
            <a:endParaRPr/>
          </a:p>
          <a:p>
            <a:pPr indent="-317500" lvl="0" marL="457200" rtl="0" algn="l">
              <a:spcBef>
                <a:spcPts val="0"/>
              </a:spcBef>
              <a:spcAft>
                <a:spcPts val="0"/>
              </a:spcAft>
              <a:buSzPts val="1400"/>
              <a:buChar char="-"/>
            </a:pPr>
            <a:r>
              <a:rPr b="1" lang="en">
                <a:solidFill>
                  <a:schemeClr val="accent4"/>
                </a:solidFill>
              </a:rPr>
              <a:t>Implications: </a:t>
            </a:r>
            <a:r>
              <a:rPr lang="en"/>
              <a:t>Sets a limit on the efficiency of any possible computing device.</a:t>
            </a:r>
            <a:endParaRPr/>
          </a:p>
          <a:p>
            <a:pPr indent="-317500" lvl="0" marL="457200" rtl="0" algn="l">
              <a:spcBef>
                <a:spcPts val="0"/>
              </a:spcBef>
              <a:spcAft>
                <a:spcPts val="0"/>
              </a:spcAft>
              <a:buSzPts val="1400"/>
              <a:buChar char="-"/>
            </a:pPr>
            <a:r>
              <a:rPr b="1" lang="en">
                <a:solidFill>
                  <a:schemeClr val="accent4"/>
                </a:solidFill>
              </a:rPr>
              <a:t>Exceptions:</a:t>
            </a:r>
            <a:r>
              <a:rPr b="1" lang="en"/>
              <a:t> </a:t>
            </a:r>
            <a:r>
              <a:rPr lang="en"/>
              <a:t>Quantum computing may potentially bypass this limit.</a:t>
            </a:r>
            <a:endParaRPr/>
          </a:p>
        </p:txBody>
      </p:sp>
      <p:pic>
        <p:nvPicPr>
          <p:cNvPr id="63" name="Google Shape;63;p14"/>
          <p:cNvPicPr preferRelativeResize="0"/>
          <p:nvPr/>
        </p:nvPicPr>
        <p:blipFill rotWithShape="1">
          <a:blip r:embed="rId3">
            <a:alphaModFix/>
          </a:blip>
          <a:srcRect b="50000" l="50531" r="0" t="0"/>
          <a:stretch/>
        </p:blipFill>
        <p:spPr>
          <a:xfrm>
            <a:off x="5309900" y="0"/>
            <a:ext cx="3834100" cy="5143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Quantum Computing</a:t>
            </a:r>
            <a:endParaRPr/>
          </a:p>
        </p:txBody>
      </p:sp>
      <p:sp>
        <p:nvSpPr>
          <p:cNvPr id="69" name="Google Shape;69;p15"/>
          <p:cNvSpPr txBox="1"/>
          <p:nvPr>
            <p:ph idx="1" type="body"/>
          </p:nvPr>
        </p:nvSpPr>
        <p:spPr>
          <a:xfrm>
            <a:off x="0" y="1152475"/>
            <a:ext cx="51240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computing model using quantum mechanics to process information differently than classical systems, utilizing qubits for enhanced computational capabilities.</a:t>
            </a:r>
            <a:endParaRPr/>
          </a:p>
          <a:p>
            <a:pPr indent="-317500" lvl="0" marL="457200" rtl="0" algn="l">
              <a:spcBef>
                <a:spcPts val="1200"/>
              </a:spcBef>
              <a:spcAft>
                <a:spcPts val="0"/>
              </a:spcAft>
              <a:buSzPts val="1400"/>
              <a:buChar char="-"/>
            </a:pPr>
            <a:r>
              <a:rPr b="1" lang="en">
                <a:solidFill>
                  <a:schemeClr val="accent4"/>
                </a:solidFill>
              </a:rPr>
              <a:t>Superposition:</a:t>
            </a:r>
            <a:r>
              <a:rPr lang="en"/>
              <a:t> Qubits exist in multiple states at once, enabling parallel calculations.</a:t>
            </a:r>
            <a:endParaRPr/>
          </a:p>
          <a:p>
            <a:pPr indent="-317500" lvl="0" marL="457200" rtl="0" algn="l">
              <a:spcBef>
                <a:spcPts val="0"/>
              </a:spcBef>
              <a:spcAft>
                <a:spcPts val="0"/>
              </a:spcAft>
              <a:buSzPts val="1400"/>
              <a:buChar char="-"/>
            </a:pPr>
            <a:r>
              <a:rPr b="1" lang="en">
                <a:solidFill>
                  <a:schemeClr val="accent4"/>
                </a:solidFill>
              </a:rPr>
              <a:t>Entanglement: </a:t>
            </a:r>
            <a:r>
              <a:rPr lang="en"/>
              <a:t>Linked qubits allow complex, multi-variable calculations.</a:t>
            </a:r>
            <a:endParaRPr/>
          </a:p>
          <a:p>
            <a:pPr indent="-317500" lvl="0" marL="457200" rtl="0" algn="l">
              <a:spcBef>
                <a:spcPts val="0"/>
              </a:spcBef>
              <a:spcAft>
                <a:spcPts val="0"/>
              </a:spcAft>
              <a:buSzPts val="1400"/>
              <a:buChar char="-"/>
            </a:pPr>
            <a:r>
              <a:rPr b="1" lang="en">
                <a:solidFill>
                  <a:schemeClr val="accent4"/>
                </a:solidFill>
              </a:rPr>
              <a:t>Quantum Gates:</a:t>
            </a:r>
            <a:r>
              <a:rPr lang="en"/>
              <a:t> Specialized operations manipulate qubit probabilities, differing from classical logic gates.</a:t>
            </a:r>
            <a:endParaRPr/>
          </a:p>
          <a:p>
            <a:pPr indent="-317500" lvl="0" marL="457200" rtl="0" algn="l">
              <a:spcBef>
                <a:spcPts val="0"/>
              </a:spcBef>
              <a:spcAft>
                <a:spcPts val="0"/>
              </a:spcAft>
              <a:buSzPts val="1400"/>
              <a:buChar char="-"/>
            </a:pPr>
            <a:r>
              <a:rPr b="1" lang="en">
                <a:solidFill>
                  <a:schemeClr val="accent4"/>
                </a:solidFill>
              </a:rPr>
              <a:t>Quantum Speedup: </a:t>
            </a:r>
            <a:r>
              <a:rPr lang="en"/>
              <a:t>Solves specific problems exponentially faster than classical methods.</a:t>
            </a:r>
            <a:endParaRPr/>
          </a:p>
          <a:p>
            <a:pPr indent="-317500" lvl="0" marL="457200" rtl="0" algn="l">
              <a:spcBef>
                <a:spcPts val="0"/>
              </a:spcBef>
              <a:spcAft>
                <a:spcPts val="0"/>
              </a:spcAft>
              <a:buSzPts val="1400"/>
              <a:buChar char="-"/>
            </a:pPr>
            <a:r>
              <a:rPr b="1" lang="en">
                <a:solidFill>
                  <a:schemeClr val="accent4"/>
                </a:solidFill>
              </a:rPr>
              <a:t>Exotic Nature: </a:t>
            </a:r>
            <a:r>
              <a:rPr lang="en"/>
              <a:t>The only empirically-backed computing model that diverges from classical Turing machines.</a:t>
            </a:r>
            <a:endParaRPr/>
          </a:p>
        </p:txBody>
      </p:sp>
      <p:pic>
        <p:nvPicPr>
          <p:cNvPr id="70" name="Google Shape;70;p15"/>
          <p:cNvPicPr preferRelativeResize="0"/>
          <p:nvPr/>
        </p:nvPicPr>
        <p:blipFill rotWithShape="1">
          <a:blip r:embed="rId3">
            <a:alphaModFix/>
          </a:blip>
          <a:srcRect b="0" l="50362" r="0" t="50002"/>
          <a:stretch/>
        </p:blipFill>
        <p:spPr>
          <a:xfrm>
            <a:off x="5296665" y="-128"/>
            <a:ext cx="3847335"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Human Brain Computation</a:t>
            </a:r>
            <a:endParaRPr/>
          </a:p>
        </p:txBody>
      </p:sp>
      <p:sp>
        <p:nvSpPr>
          <p:cNvPr id="76" name="Google Shape;76;p16"/>
          <p:cNvSpPr txBox="1"/>
          <p:nvPr>
            <p:ph idx="1" type="body"/>
          </p:nvPr>
        </p:nvSpPr>
        <p:spPr>
          <a:xfrm>
            <a:off x="0" y="1152475"/>
            <a:ext cx="5310000" cy="39909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The human brain's processing power is often compared to classical computing in terms of FLOPS (Floating Point Operations Per Second) and energy efficiency (watts per FLOP). There are also theories about the brain's potential use of quantum mechanics.</a:t>
            </a:r>
            <a:endParaRPr/>
          </a:p>
          <a:p>
            <a:pPr indent="-317500" lvl="0" marL="457200" rtl="0" algn="l">
              <a:spcBef>
                <a:spcPts val="1200"/>
              </a:spcBef>
              <a:spcAft>
                <a:spcPts val="0"/>
              </a:spcAft>
              <a:buSzPts val="1400"/>
              <a:buChar char="-"/>
            </a:pPr>
            <a:r>
              <a:rPr b="1" lang="en">
                <a:solidFill>
                  <a:schemeClr val="accent4"/>
                </a:solidFill>
              </a:rPr>
              <a:t>Brain's FLOPS:</a:t>
            </a:r>
            <a:r>
              <a:rPr lang="en"/>
              <a:t> Estimated to be equivalent to 1 exaFLOP, or a billion billion calculations per second. (currently)</a:t>
            </a:r>
            <a:endParaRPr/>
          </a:p>
          <a:p>
            <a:pPr indent="-317500" lvl="0" marL="457200" rtl="0" algn="l">
              <a:spcBef>
                <a:spcPts val="0"/>
              </a:spcBef>
              <a:spcAft>
                <a:spcPts val="0"/>
              </a:spcAft>
              <a:buSzPts val="1400"/>
              <a:buChar char="-"/>
            </a:pPr>
            <a:r>
              <a:rPr b="1" lang="en">
                <a:solidFill>
                  <a:schemeClr val="accent4"/>
                </a:solidFill>
              </a:rPr>
              <a:t>Energy Efficiency:</a:t>
            </a:r>
            <a:r>
              <a:rPr lang="en"/>
              <a:t> The brain uses about 20 watts, making it vastly more energy-efficient than current computers.</a:t>
            </a:r>
            <a:endParaRPr/>
          </a:p>
          <a:p>
            <a:pPr indent="-317500" lvl="0" marL="457200" rtl="0" algn="l">
              <a:spcBef>
                <a:spcPts val="0"/>
              </a:spcBef>
              <a:spcAft>
                <a:spcPts val="0"/>
              </a:spcAft>
              <a:buSzPts val="1400"/>
              <a:buChar char="-"/>
            </a:pPr>
            <a:r>
              <a:rPr b="1" lang="en">
                <a:solidFill>
                  <a:schemeClr val="accent4"/>
                </a:solidFill>
              </a:rPr>
              <a:t>Quantum Mechanics:</a:t>
            </a:r>
            <a:r>
              <a:rPr lang="en"/>
              <a:t> Some theories suggest the brain may use quantum effects, but this is highly speculative.</a:t>
            </a:r>
            <a:endParaRPr/>
          </a:p>
          <a:p>
            <a:pPr indent="-317500" lvl="0" marL="457200" rtl="0" algn="l">
              <a:spcBef>
                <a:spcPts val="0"/>
              </a:spcBef>
              <a:spcAft>
                <a:spcPts val="0"/>
              </a:spcAft>
              <a:buSzPts val="1400"/>
              <a:buChar char="-"/>
            </a:pPr>
            <a:r>
              <a:rPr b="1" lang="en">
                <a:solidFill>
                  <a:schemeClr val="accent4"/>
                </a:solidFill>
              </a:rPr>
              <a:t>Classical Computing:</a:t>
            </a:r>
            <a:r>
              <a:rPr lang="en"/>
              <a:t> Even the most powerful supercomputers are still far behind the brain in terms of energy efficiency.</a:t>
            </a:r>
            <a:endParaRPr/>
          </a:p>
          <a:p>
            <a:pPr indent="-317500" lvl="0" marL="457200" rtl="0" algn="l">
              <a:spcBef>
                <a:spcPts val="0"/>
              </a:spcBef>
              <a:spcAft>
                <a:spcPts val="0"/>
              </a:spcAft>
              <a:buSzPts val="1400"/>
              <a:buChar char="-"/>
            </a:pPr>
            <a:r>
              <a:rPr b="1" lang="en">
                <a:solidFill>
                  <a:schemeClr val="accent4"/>
                </a:solidFill>
              </a:rPr>
              <a:t>Quantum Computing:</a:t>
            </a:r>
            <a:r>
              <a:rPr lang="en"/>
              <a:t> Quantum computers could potentially match or exceed the brain's processing power, but this technology is still in its infancy.</a:t>
            </a:r>
            <a:endParaRPr/>
          </a:p>
        </p:txBody>
      </p:sp>
      <p:pic>
        <p:nvPicPr>
          <p:cNvPr id="77" name="Google Shape;77;p16"/>
          <p:cNvPicPr preferRelativeResize="0"/>
          <p:nvPr/>
        </p:nvPicPr>
        <p:blipFill rotWithShape="1">
          <a:blip r:embed="rId3">
            <a:alphaModFix/>
          </a:blip>
          <a:srcRect b="50000" l="50700" r="0" t="0"/>
          <a:stretch/>
        </p:blipFill>
        <p:spPr>
          <a:xfrm>
            <a:off x="5322900" y="0"/>
            <a:ext cx="3821101"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Universal Computation?</a:t>
            </a:r>
            <a:endParaRPr/>
          </a:p>
        </p:txBody>
      </p:sp>
      <p:sp>
        <p:nvSpPr>
          <p:cNvPr id="83" name="Google Shape;83;p17"/>
          <p:cNvSpPr txBox="1"/>
          <p:nvPr>
            <p:ph idx="1" type="body"/>
          </p:nvPr>
        </p:nvSpPr>
        <p:spPr>
          <a:xfrm>
            <a:off x="0" y="1152475"/>
            <a:ext cx="51957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idea that any sufficiently advanced computing machine can emulate any other computational process, based on Alan Turing's framework.</a:t>
            </a:r>
            <a:endParaRPr/>
          </a:p>
          <a:p>
            <a:pPr indent="-317500" lvl="0" marL="457200" rtl="0" algn="l">
              <a:spcBef>
                <a:spcPts val="1200"/>
              </a:spcBef>
              <a:spcAft>
                <a:spcPts val="0"/>
              </a:spcAft>
              <a:buSzPts val="1400"/>
              <a:buChar char="-"/>
            </a:pPr>
            <a:r>
              <a:rPr b="1" lang="en">
                <a:solidFill>
                  <a:schemeClr val="accent4"/>
                </a:solidFill>
              </a:rPr>
              <a:t>Turing Completeness:</a:t>
            </a:r>
            <a:r>
              <a:rPr lang="en"/>
              <a:t> Enables emulation of any other programmable machine.</a:t>
            </a:r>
            <a:endParaRPr/>
          </a:p>
          <a:p>
            <a:pPr indent="-317500" lvl="0" marL="457200" rtl="0" algn="l">
              <a:spcBef>
                <a:spcPts val="0"/>
              </a:spcBef>
              <a:spcAft>
                <a:spcPts val="0"/>
              </a:spcAft>
              <a:buSzPts val="1400"/>
              <a:buChar char="-"/>
            </a:pPr>
            <a:r>
              <a:rPr b="1" lang="en">
                <a:solidFill>
                  <a:schemeClr val="accent4"/>
                </a:solidFill>
              </a:rPr>
              <a:t>Standard Models:</a:t>
            </a:r>
            <a:r>
              <a:rPr lang="en"/>
              <a:t> All modern computing adheres to Turing-completeness.</a:t>
            </a:r>
            <a:endParaRPr/>
          </a:p>
          <a:p>
            <a:pPr indent="-317500" lvl="0" marL="457200" rtl="0" algn="l">
              <a:spcBef>
                <a:spcPts val="0"/>
              </a:spcBef>
              <a:spcAft>
                <a:spcPts val="0"/>
              </a:spcAft>
              <a:buSzPts val="1400"/>
              <a:buChar char="-"/>
            </a:pPr>
            <a:r>
              <a:rPr b="1" lang="en">
                <a:solidFill>
                  <a:schemeClr val="accent4"/>
                </a:solidFill>
              </a:rPr>
              <a:t>No Exotic Computation:</a:t>
            </a:r>
            <a:r>
              <a:rPr lang="en"/>
              <a:t> No empirical evidence for alternative computing forms.</a:t>
            </a:r>
            <a:endParaRPr/>
          </a:p>
          <a:p>
            <a:pPr indent="-317500" lvl="0" marL="457200" rtl="0" algn="l">
              <a:spcBef>
                <a:spcPts val="0"/>
              </a:spcBef>
              <a:spcAft>
                <a:spcPts val="0"/>
              </a:spcAft>
              <a:buSzPts val="1400"/>
              <a:buChar char="-"/>
            </a:pPr>
            <a:r>
              <a:rPr b="1" lang="en">
                <a:solidFill>
                  <a:schemeClr val="accent4"/>
                </a:solidFill>
              </a:rPr>
              <a:t>Hardware Irrelevance:</a:t>
            </a:r>
            <a:r>
              <a:rPr lang="en"/>
              <a:t> Type of hardware doesn't affect computational universality. “Substrate independence.”</a:t>
            </a:r>
            <a:endParaRPr/>
          </a:p>
          <a:p>
            <a:pPr indent="-317500" lvl="0" marL="457200" rtl="0" algn="l">
              <a:spcBef>
                <a:spcPts val="0"/>
              </a:spcBef>
              <a:spcAft>
                <a:spcPts val="0"/>
              </a:spcAft>
              <a:buSzPts val="1400"/>
              <a:buChar char="-"/>
            </a:pPr>
            <a:r>
              <a:rPr b="1" lang="en">
                <a:solidFill>
                  <a:schemeClr val="accent4"/>
                </a:solidFill>
              </a:rPr>
              <a:t>Physical Constraints:</a:t>
            </a:r>
            <a:r>
              <a:rPr lang="en"/>
              <a:t> Actual computation is limited by physics.</a:t>
            </a:r>
            <a:endParaRPr/>
          </a:p>
        </p:txBody>
      </p:sp>
      <p:pic>
        <p:nvPicPr>
          <p:cNvPr id="84" name="Google Shape;84;p17"/>
          <p:cNvPicPr preferRelativeResize="0"/>
          <p:nvPr/>
        </p:nvPicPr>
        <p:blipFill rotWithShape="1">
          <a:blip r:embed="rId3">
            <a:alphaModFix/>
          </a:blip>
          <a:srcRect b="0" l="0" r="50646" t="50000"/>
          <a:stretch/>
        </p:blipFill>
        <p:spPr>
          <a:xfrm>
            <a:off x="5318801" y="0"/>
            <a:ext cx="3825201" cy="5143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Diminishing Returns</a:t>
            </a:r>
            <a:endParaRPr/>
          </a:p>
        </p:txBody>
      </p:sp>
      <p:sp>
        <p:nvSpPr>
          <p:cNvPr id="90" name="Google Shape;90;p18"/>
          <p:cNvSpPr txBox="1"/>
          <p:nvPr>
            <p:ph idx="1" type="body"/>
          </p:nvPr>
        </p:nvSpPr>
        <p:spPr>
          <a:xfrm>
            <a:off x="0" y="1152475"/>
            <a:ext cx="52347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hypothesis that beyond a certain point, increasing the size or complexity of AI models yields diminishing instrumental benefits relative to the costs involved.</a:t>
            </a:r>
            <a:endParaRPr/>
          </a:p>
          <a:p>
            <a:pPr indent="-317500" lvl="0" marL="457200" rtl="0" algn="l">
              <a:spcBef>
                <a:spcPts val="1200"/>
              </a:spcBef>
              <a:spcAft>
                <a:spcPts val="0"/>
              </a:spcAft>
              <a:buSzPts val="1400"/>
              <a:buChar char="-"/>
            </a:pPr>
            <a:r>
              <a:rPr b="1" lang="en">
                <a:solidFill>
                  <a:schemeClr val="accent4"/>
                </a:solidFill>
              </a:rPr>
              <a:t>Useful Ceiling: </a:t>
            </a:r>
            <a:r>
              <a:rPr lang="en"/>
              <a:t>A point where additional complexity doesn't yield functional gains.</a:t>
            </a:r>
            <a:endParaRPr/>
          </a:p>
          <a:p>
            <a:pPr indent="-317500" lvl="0" marL="457200" rtl="0" algn="l">
              <a:spcBef>
                <a:spcPts val="0"/>
              </a:spcBef>
              <a:spcAft>
                <a:spcPts val="0"/>
              </a:spcAft>
              <a:buSzPts val="1400"/>
              <a:buChar char="-"/>
            </a:pPr>
            <a:r>
              <a:rPr b="1" lang="en">
                <a:solidFill>
                  <a:schemeClr val="accent4"/>
                </a:solidFill>
              </a:rPr>
              <a:t>Resource Tradeoff:</a:t>
            </a:r>
            <a:r>
              <a:rPr lang="en"/>
              <a:t> Increased costs in training data, energy, and hardware may outweigh benefits.</a:t>
            </a:r>
            <a:endParaRPr/>
          </a:p>
          <a:p>
            <a:pPr indent="-317500" lvl="0" marL="457200" rtl="0" algn="l">
              <a:spcBef>
                <a:spcPts val="0"/>
              </a:spcBef>
              <a:spcAft>
                <a:spcPts val="0"/>
              </a:spcAft>
              <a:buSzPts val="1400"/>
              <a:buChar char="-"/>
            </a:pPr>
            <a:r>
              <a:rPr b="1" lang="en">
                <a:solidFill>
                  <a:schemeClr val="accent4"/>
                </a:solidFill>
              </a:rPr>
              <a:t>Smaller Models:</a:t>
            </a:r>
            <a:r>
              <a:rPr lang="en"/>
              <a:t> More efficient, smaller models may be more competitive.</a:t>
            </a:r>
            <a:endParaRPr/>
          </a:p>
          <a:p>
            <a:pPr indent="-317500" lvl="0" marL="457200" rtl="0" algn="l">
              <a:spcBef>
                <a:spcPts val="0"/>
              </a:spcBef>
              <a:spcAft>
                <a:spcPts val="0"/>
              </a:spcAft>
              <a:buSzPts val="1400"/>
              <a:buChar char="-"/>
            </a:pPr>
            <a:r>
              <a:rPr b="1" lang="en">
                <a:solidFill>
                  <a:schemeClr val="accent4"/>
                </a:solidFill>
              </a:rPr>
              <a:t>Speed vs. Complexity</a:t>
            </a:r>
            <a:r>
              <a:rPr lang="en"/>
              <a:t>: Faster processing may be more valuable than added complexity.</a:t>
            </a:r>
            <a:endParaRPr/>
          </a:p>
          <a:p>
            <a:pPr indent="-317500" lvl="0" marL="457200" rtl="0" algn="l">
              <a:spcBef>
                <a:spcPts val="0"/>
              </a:spcBef>
              <a:spcAft>
                <a:spcPts val="0"/>
              </a:spcAft>
              <a:buSzPts val="1400"/>
              <a:buChar char="-"/>
            </a:pPr>
            <a:r>
              <a:rPr b="1" lang="en">
                <a:solidFill>
                  <a:schemeClr val="accent4"/>
                </a:solidFill>
              </a:rPr>
              <a:t>Optimal Utility:</a:t>
            </a:r>
            <a:r>
              <a:rPr lang="en"/>
              <a:t> Finding the balance between model size and utility may become crucial.</a:t>
            </a:r>
            <a:endParaRPr/>
          </a:p>
        </p:txBody>
      </p:sp>
      <p:pic>
        <p:nvPicPr>
          <p:cNvPr id="91" name="Google Shape;91;p18"/>
          <p:cNvPicPr preferRelativeResize="0"/>
          <p:nvPr/>
        </p:nvPicPr>
        <p:blipFill rotWithShape="1">
          <a:blip r:embed="rId3">
            <a:alphaModFix/>
          </a:blip>
          <a:srcRect b="0" l="0" r="50000" t="50000"/>
          <a:stretch/>
        </p:blipFill>
        <p:spPr>
          <a:xfrm>
            <a:off x="5268801" y="0"/>
            <a:ext cx="3875198"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Byzantine Generals Problem</a:t>
            </a:r>
            <a:endParaRPr/>
          </a:p>
        </p:txBody>
      </p:sp>
      <p:sp>
        <p:nvSpPr>
          <p:cNvPr id="97" name="Google Shape;97;p19"/>
          <p:cNvSpPr txBox="1"/>
          <p:nvPr>
            <p:ph idx="1" type="body"/>
          </p:nvPr>
        </p:nvSpPr>
        <p:spPr>
          <a:xfrm>
            <a:off x="0" y="1152475"/>
            <a:ext cx="5234700" cy="3990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The Byzantine Generals Problem, a situation in distributed computing where components must agree on a strategy despite unreliable communication, can be applied to autonomous AI or robots. This could lead to mistrust or uncertainty, even if robots "ally" against us.</a:t>
            </a:r>
            <a:endParaRPr/>
          </a:p>
          <a:p>
            <a:pPr indent="-317500" lvl="0" marL="457200" rtl="0" algn="l">
              <a:spcBef>
                <a:spcPts val="1200"/>
              </a:spcBef>
              <a:spcAft>
                <a:spcPts val="0"/>
              </a:spcAft>
              <a:buSzPts val="1400"/>
              <a:buChar char="-"/>
            </a:pPr>
            <a:r>
              <a:rPr b="1" lang="en">
                <a:solidFill>
                  <a:schemeClr val="accent4"/>
                </a:solidFill>
              </a:rPr>
              <a:t>Imperfect Information: </a:t>
            </a:r>
            <a:r>
              <a:rPr lang="en"/>
              <a:t>Robots may not have all the necessary data, leading to suboptimal decisions.</a:t>
            </a:r>
            <a:endParaRPr/>
          </a:p>
          <a:p>
            <a:pPr indent="-317500" lvl="0" marL="457200" rtl="0" algn="l">
              <a:spcBef>
                <a:spcPts val="0"/>
              </a:spcBef>
              <a:spcAft>
                <a:spcPts val="0"/>
              </a:spcAft>
              <a:buSzPts val="1400"/>
              <a:buChar char="-"/>
            </a:pPr>
            <a:r>
              <a:rPr b="1" lang="en">
                <a:solidFill>
                  <a:schemeClr val="accent4"/>
                </a:solidFill>
              </a:rPr>
              <a:t>Incomplete Information: </a:t>
            </a:r>
            <a:r>
              <a:rPr lang="en"/>
              <a:t>Lack of knowledge about other robots' intentions can cause mistrust.</a:t>
            </a:r>
            <a:endParaRPr/>
          </a:p>
          <a:p>
            <a:pPr indent="-317500" lvl="0" marL="457200" rtl="0" algn="l">
              <a:spcBef>
                <a:spcPts val="0"/>
              </a:spcBef>
              <a:spcAft>
                <a:spcPts val="0"/>
              </a:spcAft>
              <a:buSzPts val="1400"/>
              <a:buChar char="-"/>
            </a:pPr>
            <a:r>
              <a:rPr b="1" lang="en">
                <a:solidFill>
                  <a:schemeClr val="accent4"/>
                </a:solidFill>
              </a:rPr>
              <a:t>Byzantine Fault:</a:t>
            </a:r>
            <a:r>
              <a:rPr lang="en"/>
              <a:t> A robot may provide false information, intentionally or due to a malfunction.</a:t>
            </a:r>
            <a:endParaRPr/>
          </a:p>
          <a:p>
            <a:pPr indent="-317500" lvl="0" marL="457200" rtl="0" algn="l">
              <a:spcBef>
                <a:spcPts val="0"/>
              </a:spcBef>
              <a:spcAft>
                <a:spcPts val="0"/>
              </a:spcAft>
              <a:buSzPts val="1400"/>
              <a:buChar char="-"/>
            </a:pPr>
            <a:r>
              <a:rPr b="1" lang="en">
                <a:solidFill>
                  <a:schemeClr val="accent4"/>
                </a:solidFill>
              </a:rPr>
              <a:t>Consensus Difficulty: </a:t>
            </a:r>
            <a:r>
              <a:rPr lang="en"/>
              <a:t>Achieving agreement among robots can be challenging due to the above factors.</a:t>
            </a:r>
            <a:endParaRPr/>
          </a:p>
          <a:p>
            <a:pPr indent="-317500" lvl="0" marL="457200" rtl="0" algn="l">
              <a:spcBef>
                <a:spcPts val="0"/>
              </a:spcBef>
              <a:spcAft>
                <a:spcPts val="0"/>
              </a:spcAft>
              <a:buSzPts val="1400"/>
              <a:buChar char="-"/>
            </a:pPr>
            <a:r>
              <a:rPr b="1" lang="en">
                <a:solidFill>
                  <a:schemeClr val="accent4"/>
                </a:solidFill>
              </a:rPr>
              <a:t>Game Theory: </a:t>
            </a:r>
            <a:r>
              <a:rPr lang="en"/>
              <a:t>These issues can be analyzed using game theory, which studies strategic interaction in situations of conflict and cooperation.</a:t>
            </a:r>
            <a:endParaRPr/>
          </a:p>
        </p:txBody>
      </p:sp>
      <p:pic>
        <p:nvPicPr>
          <p:cNvPr id="98" name="Google Shape;98;p19"/>
          <p:cNvPicPr preferRelativeResize="0"/>
          <p:nvPr/>
        </p:nvPicPr>
        <p:blipFill rotWithShape="1">
          <a:blip r:embed="rId3">
            <a:alphaModFix/>
          </a:blip>
          <a:srcRect b="50000" l="50867" r="0" t="0"/>
          <a:stretch/>
        </p:blipFill>
        <p:spPr>
          <a:xfrm>
            <a:off x="5335951" y="0"/>
            <a:ext cx="3808051"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Terminal Race Condition</a:t>
            </a:r>
            <a:endParaRPr/>
          </a:p>
        </p:txBody>
      </p:sp>
      <p:sp>
        <p:nvSpPr>
          <p:cNvPr id="104" name="Google Shape;104;p20"/>
          <p:cNvSpPr txBox="1"/>
          <p:nvPr>
            <p:ph idx="1" type="body"/>
          </p:nvPr>
        </p:nvSpPr>
        <p:spPr>
          <a:xfrm>
            <a:off x="0" y="1152475"/>
            <a:ext cx="49287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risk in hyper-competitive settings where machines may prioritize speed at the expense of performance accuracy, potentially compromising system integrity.</a:t>
            </a:r>
            <a:endParaRPr/>
          </a:p>
          <a:p>
            <a:pPr indent="-317500" lvl="0" marL="457200" rtl="0" algn="l">
              <a:spcBef>
                <a:spcPts val="1200"/>
              </a:spcBef>
              <a:spcAft>
                <a:spcPts val="0"/>
              </a:spcAft>
              <a:buSzPts val="1400"/>
              <a:buChar char="-"/>
            </a:pPr>
            <a:r>
              <a:rPr b="1" lang="en">
                <a:solidFill>
                  <a:schemeClr val="accent4"/>
                </a:solidFill>
              </a:rPr>
              <a:t>Speed Over Accuracy: </a:t>
            </a:r>
            <a:r>
              <a:rPr lang="en"/>
              <a:t>Machines may opt for faster computations at the cost of correctness.</a:t>
            </a:r>
            <a:endParaRPr/>
          </a:p>
          <a:p>
            <a:pPr indent="-317500" lvl="0" marL="457200" rtl="0" algn="l">
              <a:spcBef>
                <a:spcPts val="0"/>
              </a:spcBef>
              <a:spcAft>
                <a:spcPts val="0"/>
              </a:spcAft>
              <a:buSzPts val="1400"/>
              <a:buChar char="-"/>
            </a:pPr>
            <a:r>
              <a:rPr b="1" lang="en">
                <a:solidFill>
                  <a:schemeClr val="accent4"/>
                </a:solidFill>
              </a:rPr>
              <a:t>Integrity Risk:</a:t>
            </a:r>
            <a:r>
              <a:rPr lang="en"/>
              <a:t> Compromised accuracy can undermine the system's reliability.</a:t>
            </a:r>
            <a:endParaRPr/>
          </a:p>
          <a:p>
            <a:pPr indent="-317500" lvl="0" marL="457200" rtl="0" algn="l">
              <a:spcBef>
                <a:spcPts val="0"/>
              </a:spcBef>
              <a:spcAft>
                <a:spcPts val="0"/>
              </a:spcAft>
              <a:buSzPts val="1400"/>
              <a:buChar char="-"/>
            </a:pPr>
            <a:r>
              <a:rPr b="1" lang="en">
                <a:solidFill>
                  <a:schemeClr val="accent4"/>
                </a:solidFill>
              </a:rPr>
              <a:t>Objective Function Dilemma: </a:t>
            </a:r>
            <a:r>
              <a:rPr lang="en"/>
              <a:t>Original goals may become irrelevant due to the speed focus.</a:t>
            </a:r>
            <a:endParaRPr/>
          </a:p>
          <a:p>
            <a:pPr indent="-317500" lvl="0" marL="457200" rtl="0" algn="l">
              <a:spcBef>
                <a:spcPts val="0"/>
              </a:spcBef>
              <a:spcAft>
                <a:spcPts val="0"/>
              </a:spcAft>
              <a:buSzPts val="1400"/>
              <a:buChar char="-"/>
            </a:pPr>
            <a:r>
              <a:rPr b="1" lang="en">
                <a:solidFill>
                  <a:schemeClr val="accent4"/>
                </a:solidFill>
              </a:rPr>
              <a:t>Uncontrolled Behavior:</a:t>
            </a:r>
            <a:r>
              <a:rPr lang="en"/>
              <a:t> Loss of accuracy can result in unpredictable outcomes.</a:t>
            </a:r>
            <a:endParaRPr/>
          </a:p>
          <a:p>
            <a:pPr indent="-317500" lvl="0" marL="457200" rtl="0" algn="l">
              <a:spcBef>
                <a:spcPts val="0"/>
              </a:spcBef>
              <a:spcAft>
                <a:spcPts val="0"/>
              </a:spcAft>
              <a:buSzPts val="1400"/>
              <a:buChar char="-"/>
            </a:pPr>
            <a:r>
              <a:rPr b="1" lang="en">
                <a:solidFill>
                  <a:schemeClr val="accent4"/>
                </a:solidFill>
              </a:rPr>
              <a:t>High-Stakes Environment: </a:t>
            </a:r>
            <a:r>
              <a:rPr lang="en"/>
              <a:t>The risks are elevated given the advanced capabilities of these systems.</a:t>
            </a:r>
            <a:endParaRPr/>
          </a:p>
        </p:txBody>
      </p:sp>
      <p:pic>
        <p:nvPicPr>
          <p:cNvPr id="105" name="Google Shape;105;p20"/>
          <p:cNvPicPr preferRelativeResize="0"/>
          <p:nvPr/>
        </p:nvPicPr>
        <p:blipFill rotWithShape="1">
          <a:blip r:embed="rId3">
            <a:alphaModFix/>
          </a:blip>
          <a:srcRect b="50000" l="0" r="50142" t="0"/>
          <a:stretch/>
        </p:blipFill>
        <p:spPr>
          <a:xfrm>
            <a:off x="5279750" y="0"/>
            <a:ext cx="3864251" cy="5143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Metastasis</a:t>
            </a:r>
            <a:endParaRPr/>
          </a:p>
        </p:txBody>
      </p:sp>
      <p:sp>
        <p:nvSpPr>
          <p:cNvPr id="111" name="Google Shape;111;p21"/>
          <p:cNvSpPr txBox="1"/>
          <p:nvPr>
            <p:ph idx="1" type="body"/>
          </p:nvPr>
        </p:nvSpPr>
        <p:spPr>
          <a:xfrm>
            <a:off x="0" y="1152475"/>
            <a:ext cx="52542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speculative concept that AI could replicate and disseminate like a computer virus, overlooking the logistical constraints imposed by the size and complexity of AI models.</a:t>
            </a:r>
            <a:endParaRPr/>
          </a:p>
          <a:p>
            <a:pPr indent="-317500" lvl="0" marL="457200" rtl="0" algn="l">
              <a:spcBef>
                <a:spcPts val="1200"/>
              </a:spcBef>
              <a:spcAft>
                <a:spcPts val="0"/>
              </a:spcAft>
              <a:buSzPts val="1400"/>
              <a:buChar char="-"/>
            </a:pPr>
            <a:r>
              <a:rPr b="1" lang="en">
                <a:solidFill>
                  <a:schemeClr val="accent4"/>
                </a:solidFill>
              </a:rPr>
              <a:t>Size Matters:</a:t>
            </a:r>
            <a:r>
              <a:rPr lang="en"/>
              <a:t> AI models are generally too large to easily move or copy.</a:t>
            </a:r>
            <a:endParaRPr/>
          </a:p>
          <a:p>
            <a:pPr indent="-317500" lvl="0" marL="457200" rtl="0" algn="l">
              <a:spcBef>
                <a:spcPts val="0"/>
              </a:spcBef>
              <a:spcAft>
                <a:spcPts val="0"/>
              </a:spcAft>
              <a:buSzPts val="1400"/>
              <a:buChar char="-"/>
            </a:pPr>
            <a:r>
              <a:rPr b="1" lang="en">
                <a:solidFill>
                  <a:schemeClr val="accent4"/>
                </a:solidFill>
              </a:rPr>
              <a:t>Not Self-Contained:</a:t>
            </a:r>
            <a:r>
              <a:rPr lang="en"/>
              <a:t> Would require external neural network machinery to operate.</a:t>
            </a:r>
            <a:endParaRPr/>
          </a:p>
          <a:p>
            <a:pPr indent="-317500" lvl="0" marL="457200" rtl="0" algn="l">
              <a:spcBef>
                <a:spcPts val="0"/>
              </a:spcBef>
              <a:spcAft>
                <a:spcPts val="0"/>
              </a:spcAft>
              <a:buSzPts val="1400"/>
              <a:buChar char="-"/>
            </a:pPr>
            <a:r>
              <a:rPr b="1" lang="en">
                <a:solidFill>
                  <a:schemeClr val="accent4"/>
                </a:solidFill>
              </a:rPr>
              <a:t>Logistical Hurdles:</a:t>
            </a:r>
            <a:r>
              <a:rPr lang="en"/>
              <a:t> Moving large AI models entails significant challenges.</a:t>
            </a:r>
            <a:endParaRPr/>
          </a:p>
          <a:p>
            <a:pPr indent="-317500" lvl="0" marL="457200" rtl="0" algn="l">
              <a:spcBef>
                <a:spcPts val="0"/>
              </a:spcBef>
              <a:spcAft>
                <a:spcPts val="0"/>
              </a:spcAft>
              <a:buSzPts val="1400"/>
              <a:buChar char="-"/>
            </a:pPr>
            <a:r>
              <a:rPr b="1" lang="en">
                <a:solidFill>
                  <a:schemeClr val="accent4"/>
                </a:solidFill>
              </a:rPr>
              <a:t>Viruses vs. AI:</a:t>
            </a:r>
            <a:r>
              <a:rPr lang="en"/>
              <a:t> Computer viruses are small and easily embeddable, unlike AI models.</a:t>
            </a:r>
            <a:endParaRPr/>
          </a:p>
          <a:p>
            <a:pPr indent="-317500" lvl="0" marL="457200" rtl="0" algn="l">
              <a:spcBef>
                <a:spcPts val="0"/>
              </a:spcBef>
              <a:spcAft>
                <a:spcPts val="0"/>
              </a:spcAft>
              <a:buSzPts val="1400"/>
              <a:buChar char="-"/>
            </a:pPr>
            <a:r>
              <a:rPr b="1" lang="en">
                <a:solidFill>
                  <a:schemeClr val="accent4"/>
                </a:solidFill>
              </a:rPr>
              <a:t>Resource Dependency:</a:t>
            </a:r>
            <a:r>
              <a:rPr lang="en"/>
              <a:t> AI needs hardware, data, and energy, making spontaneous metastasis unlikely.</a:t>
            </a:r>
            <a:endParaRPr/>
          </a:p>
        </p:txBody>
      </p:sp>
      <p:pic>
        <p:nvPicPr>
          <p:cNvPr id="112" name="Google Shape;112;p21"/>
          <p:cNvPicPr preferRelativeResize="0"/>
          <p:nvPr/>
        </p:nvPicPr>
        <p:blipFill rotWithShape="1">
          <a:blip r:embed="rId3">
            <a:alphaModFix/>
          </a:blip>
          <a:srcRect b="0" l="0" r="50646" t="50000"/>
          <a:stretch/>
        </p:blipFill>
        <p:spPr>
          <a:xfrm>
            <a:off x="5318801" y="0"/>
            <a:ext cx="3825201"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